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Raleway"/>
      <p:regular r:id="rId35"/>
      <p:bold r:id="rId36"/>
      <p:italic r:id="rId37"/>
      <p:boldItalic r:id="rId38"/>
    </p:embeddedFont>
    <p:embeddedFont>
      <p:font typeface="Raleway SemiBold"/>
      <p:regular r:id="rId39"/>
      <p:bold r:id="rId40"/>
      <p:italic r:id="rId41"/>
      <p:boldItalic r:id="rId42"/>
    </p:embeddedFont>
    <p:embeddedFont>
      <p:font typeface="Lato"/>
      <p:regular r:id="rId43"/>
      <p:bold r:id="rId44"/>
      <p:italic r:id="rId45"/>
      <p:boldItalic r:id="rId46"/>
    </p:embeddedFont>
    <p:embeddedFont>
      <p:font typeface="Helvetica Neue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7CD001B-648D-4FB9-8DA1-B7B34C2B7ED8}">
  <a:tblStyle styleId="{E7CD001B-648D-4FB9-8DA1-B7B34C2B7E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SemiBold-bold.fntdata"/><Relationship Id="rId42" Type="http://schemas.openxmlformats.org/officeDocument/2006/relationships/font" Target="fonts/RalewaySemiBold-boldItalic.fntdata"/><Relationship Id="rId41" Type="http://schemas.openxmlformats.org/officeDocument/2006/relationships/font" Target="fonts/RalewaySemiBold-italic.fntdata"/><Relationship Id="rId44" Type="http://schemas.openxmlformats.org/officeDocument/2006/relationships/font" Target="fonts/Lato-bold.fntdata"/><Relationship Id="rId43" Type="http://schemas.openxmlformats.org/officeDocument/2006/relationships/font" Target="fonts/Lato-regular.fntdata"/><Relationship Id="rId46" Type="http://schemas.openxmlformats.org/officeDocument/2006/relationships/font" Target="fonts/Lato-boldItalic.fntdata"/><Relationship Id="rId45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HelveticaNeue-bold.fntdata"/><Relationship Id="rId47" Type="http://schemas.openxmlformats.org/officeDocument/2006/relationships/font" Target="fonts/HelveticaNeue-regular.fntdata"/><Relationship Id="rId49" Type="http://schemas.openxmlformats.org/officeDocument/2006/relationships/font" Target="fonts/HelveticaNeue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font" Target="fonts/Raleway-regular.fntdata"/><Relationship Id="rId34" Type="http://schemas.openxmlformats.org/officeDocument/2006/relationships/slide" Target="slides/slide28.xml"/><Relationship Id="rId37" Type="http://schemas.openxmlformats.org/officeDocument/2006/relationships/font" Target="fonts/Raleway-italic.fntdata"/><Relationship Id="rId36" Type="http://schemas.openxmlformats.org/officeDocument/2006/relationships/font" Target="fonts/Raleway-bold.fntdata"/><Relationship Id="rId39" Type="http://schemas.openxmlformats.org/officeDocument/2006/relationships/font" Target="fonts/RalewaySemiBold-regular.fntdata"/><Relationship Id="rId38" Type="http://schemas.openxmlformats.org/officeDocument/2006/relationships/font" Target="fonts/Raleway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0" Type="http://schemas.openxmlformats.org/officeDocument/2006/relationships/font" Target="fonts/HelveticaNeue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521b9794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521b9794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2e80ac8f4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2e80ac8f4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2e80ac8f4b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2e80ac8f4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2e80ac8f4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2e80ac8f4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2e80ac8f4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2e80ac8f4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2e80ac8f4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32e80ac8f4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2e80ac8f4b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32e80ac8f4b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32e80ac8f4b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32e80ac8f4b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28dfe0df85_0_5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28dfe0df85_0_5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27 personalized models are based on the baseline </a:t>
            </a:r>
            <a:r>
              <a:rPr lang="en"/>
              <a:t>model</a:t>
            </a:r>
            <a:r>
              <a:rPr lang="en"/>
              <a:t> architecture (recurrent neural network transducer) but with additional fine-tuning on the first five layers (out of 8) of the encoder.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Personalized models worked significantly better, highlighting the need to work on models that are more accessible for those having trouble with speech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2d86165c98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2d86165c9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27 personalized models are based on the baseline model architecture (recurrent neural network transducer) but with additional fine-tuning on the </a:t>
            </a:r>
            <a:r>
              <a:rPr b="1" lang="en"/>
              <a:t>first five layers (out of 8 to avoid overfitting) </a:t>
            </a:r>
            <a:r>
              <a:rPr lang="en"/>
              <a:t>of the encoder.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Personalized models worked significantly better (90+ WER to 30+ WER for severely impacted speech), highlighting the need to work on models that are more accessible for those having trouble with speech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28dfe0df85_0_5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28dfe0df85_0_5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3294d9a3638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3294d9a3638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Sheer size of the data for the baseline model is huge!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But this also highlights the effort needed to make ASR usable for those with speech </a:t>
            </a:r>
            <a:r>
              <a:rPr lang="en"/>
              <a:t>difficulties</a:t>
            </a:r>
            <a:r>
              <a:rPr lang="en"/>
              <a:t>. And even then, conversational WER is not below 10% for the personalized models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Researchers noted the restricted diversity within the study sample, limiting “generalizability of the findings to other speech disorders”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d83e32e52b_2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d83e32e52b_2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2e80ac8f4b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2e80ac8f4b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294d9a3638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294d9a3638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As discussed in class, converts audio input which is represented in the time domain to frequency domain using Fourier Transform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328dfe0df85_0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0" name="Google Shape;530;g328dfe0df85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Mel Filter: “Filter” that adapts the energies into the Mel scale (i.e., how humans perceive sound)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-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Mel filters are denser at lower frequencies and overlap. The range of subsequent mel filters depend on the center of the preceding filter.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3294d9a3638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3294d9a3638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80-dimensions refer to number of Mel filters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Log refers to the transformation of the mel filterbank energies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-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Bring the values to a logarithmic scale to reduce differences between values.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elvetica Neue"/>
              <a:buChar char="-"/>
            </a:pPr>
            <a:r>
              <a:rPr lang="en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MFCC has an additional step: discrete cosine transform to “reduce dimensionality and decorrelate features”</a:t>
            </a:r>
            <a:endParaRPr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2e4f263c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32e4f263c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g32e80ac8f4b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3" name="Google Shape;593;g32e80ac8f4b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2d83f38e092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2d83f38e092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d83e32e52b_2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d83e32e52b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-"/>
            </a:pPr>
            <a:r>
              <a:rPr lang="en" sz="900">
                <a:solidFill>
                  <a:schemeClr val="dk1"/>
                </a:solidFill>
              </a:rPr>
              <a:t>No need to say names one by one</a:t>
            </a:r>
            <a:endParaRPr sz="900">
              <a:solidFill>
                <a:schemeClr val="dk1"/>
              </a:solidFill>
            </a:endParaRPr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Char char="-"/>
            </a:pPr>
            <a:r>
              <a:rPr lang="en" sz="900">
                <a:solidFill>
                  <a:schemeClr val="dk1"/>
                </a:solidFill>
              </a:rPr>
              <a:t>Motor Neuron Disease and </a:t>
            </a:r>
            <a:r>
              <a:rPr lang="en" sz="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Amyotrophic lateral sclerosis (ALS) </a:t>
            </a:r>
            <a:r>
              <a:rPr lang="en" sz="900">
                <a:solidFill>
                  <a:schemeClr val="dk1"/>
                </a:solidFill>
              </a:rPr>
              <a:t>- slurred speech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d83e32e52b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d83e32e52b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Motor Neuron Disease and </a:t>
            </a:r>
            <a:r>
              <a:rPr lang="en" sz="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Amyotrophic lateral sclerosis (ALS) </a:t>
            </a:r>
            <a:r>
              <a:rPr lang="en" sz="900">
                <a:solidFill>
                  <a:schemeClr val="dk1"/>
                </a:solidFill>
              </a:rPr>
              <a:t>- slurred speech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d83e32e52b_2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d83e32e52b_2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Motor Neuron Disease and </a:t>
            </a:r>
            <a:r>
              <a:rPr lang="en" sz="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Amyotrophic lateral sclerosis (ALS) </a:t>
            </a:r>
            <a:r>
              <a:rPr lang="en" sz="900">
                <a:solidFill>
                  <a:schemeClr val="dk1"/>
                </a:solidFill>
              </a:rPr>
              <a:t>- slurred speech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d83e32e52b_2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d83e32e52b_2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Motor Neuron Disease and </a:t>
            </a:r>
            <a:r>
              <a:rPr lang="en" sz="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Amyotrophic lateral sclerosis (ALS) </a:t>
            </a:r>
            <a:r>
              <a:rPr lang="en" sz="900">
                <a:solidFill>
                  <a:schemeClr val="dk1"/>
                </a:solidFill>
              </a:rPr>
              <a:t>- slurred speech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83e32e52b_2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d83e32e52b_2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</a:rPr>
              <a:t>Motor Neuron Disease and </a:t>
            </a:r>
            <a:r>
              <a:rPr lang="en" sz="9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Amyotrophic lateral sclerosis (ALS) </a:t>
            </a:r>
            <a:r>
              <a:rPr lang="en" sz="900">
                <a:solidFill>
                  <a:schemeClr val="dk1"/>
                </a:solidFill>
              </a:rPr>
              <a:t>- slurred speech</a:t>
            </a:r>
            <a:endParaRPr sz="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d83e32e52b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d83e32e52b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d83e32e52b_2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d83e32e52b_2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83" name="Google Shape;83;p13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6" name="Google Shape;86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4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6" name="Google Shape;96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1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9" name="Google Shape;99;p14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gif"/><Relationship Id="rId4" Type="http://schemas.openxmlformats.org/officeDocument/2006/relationships/hyperlink" Target="https://commons.wikimedia.org/wiki/File:Fourier_transform_time_and_frequency_domains.gif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siggigue.github.io/pyfilterbank/melbank.html" TargetMode="External"/><Relationship Id="rId4" Type="http://schemas.openxmlformats.org/officeDocument/2006/relationships/hyperlink" Target="https://books.google.com/books?id=mHFQAAAAMAAJ&amp;q=2595" TargetMode="External"/><Relationship Id="rId5" Type="http://schemas.openxmlformats.org/officeDocument/2006/relationships/image" Target="../media/image4.png"/><Relationship Id="rId6" Type="http://schemas.openxmlformats.org/officeDocument/2006/relationships/image" Target="../media/image3.png"/><Relationship Id="rId7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 txBox="1"/>
          <p:nvPr>
            <p:ph type="ctrTitle"/>
          </p:nvPr>
        </p:nvSpPr>
        <p:spPr>
          <a:xfrm>
            <a:off x="729450" y="1322450"/>
            <a:ext cx="79911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0" lang="en" sz="1800"/>
              <a:t>CSI 5180: Virtual Assistants</a:t>
            </a:r>
            <a:endParaRPr b="0" sz="1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680"/>
              <a:t>Presentation 1: Speech Recognition</a:t>
            </a:r>
            <a:endParaRPr sz="268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680"/>
          </a:p>
        </p:txBody>
      </p:sp>
      <p:sp>
        <p:nvSpPr>
          <p:cNvPr id="107" name="Google Shape;107;p15"/>
          <p:cNvSpPr txBox="1"/>
          <p:nvPr>
            <p:ph idx="1" type="subTitle"/>
          </p:nvPr>
        </p:nvSpPr>
        <p:spPr>
          <a:xfrm>
            <a:off x="729450" y="4240275"/>
            <a:ext cx="8313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13: Ovais Azeem (300112311) | Mico Ellerich Comia (300218564)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4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4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0" name="Google Shape;260;p24"/>
          <p:cNvSpPr txBox="1"/>
          <p:nvPr/>
        </p:nvSpPr>
        <p:spPr>
          <a:xfrm>
            <a:off x="1224000" y="1798800"/>
            <a:ext cx="66960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1" name="Google Shape;261;p24"/>
          <p:cNvSpPr/>
          <p:nvPr/>
        </p:nvSpPr>
        <p:spPr>
          <a:xfrm>
            <a:off x="1265375" y="1875500"/>
            <a:ext cx="1800300" cy="429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2" name="Google Shape;262;p24"/>
          <p:cNvSpPr/>
          <p:nvPr/>
        </p:nvSpPr>
        <p:spPr>
          <a:xfrm>
            <a:off x="2728375" y="664575"/>
            <a:ext cx="2318100" cy="865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Refers to processes or systems that operate with minimal human intervention.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3" name="Google Shape;263;p24"/>
          <p:cNvCxnSpPr>
            <a:stCxn id="261" idx="0"/>
            <a:endCxn id="262" idx="1"/>
          </p:cNvCxnSpPr>
          <p:nvPr/>
        </p:nvCxnSpPr>
        <p:spPr>
          <a:xfrm rot="-5400000">
            <a:off x="2057825" y="1205000"/>
            <a:ext cx="778200" cy="562800"/>
          </a:xfrm>
          <a:prstGeom prst="bent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4" name="Google Shape;264;p24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4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24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4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4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4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4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4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2" name="Google Shape;272;p24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3" name="Google Shape;273;p24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5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9" name="Google Shape;279;p25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25"/>
          <p:cNvSpPr txBox="1"/>
          <p:nvPr/>
        </p:nvSpPr>
        <p:spPr>
          <a:xfrm>
            <a:off x="1224000" y="1798800"/>
            <a:ext cx="66960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81" name="Google Shape;281;p25"/>
          <p:cNvSpPr/>
          <p:nvPr/>
        </p:nvSpPr>
        <p:spPr>
          <a:xfrm>
            <a:off x="3035250" y="1875500"/>
            <a:ext cx="1293900" cy="429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25"/>
          <p:cNvSpPr/>
          <p:nvPr/>
        </p:nvSpPr>
        <p:spPr>
          <a:xfrm>
            <a:off x="2728375" y="664575"/>
            <a:ext cx="2318100" cy="865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vocalized form of human communication.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3" name="Google Shape;283;p25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4" name="Google Shape;284;p25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5" name="Google Shape;285;p25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Google Shape;286;p25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25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8" name="Google Shape;288;p25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9" name="Google Shape;289;p25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0" name="Google Shape;290;p25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5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5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93" name="Google Shape;293;p25"/>
          <p:cNvCxnSpPr>
            <a:stCxn id="281" idx="0"/>
            <a:endCxn id="282" idx="1"/>
          </p:cNvCxnSpPr>
          <p:nvPr/>
        </p:nvCxnSpPr>
        <p:spPr>
          <a:xfrm flipH="1" rot="5400000">
            <a:off x="2816250" y="1009550"/>
            <a:ext cx="778200" cy="953700"/>
          </a:xfrm>
          <a:prstGeom prst="bentConnector4">
            <a:avLst>
              <a:gd fmla="val 22213" name="adj1"/>
              <a:gd fmla="val 124982" name="adj2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6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26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0" name="Google Shape;300;p26"/>
          <p:cNvSpPr txBox="1"/>
          <p:nvPr/>
        </p:nvSpPr>
        <p:spPr>
          <a:xfrm>
            <a:off x="1224000" y="1798800"/>
            <a:ext cx="66960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01" name="Google Shape;301;p26"/>
          <p:cNvSpPr/>
          <p:nvPr/>
        </p:nvSpPr>
        <p:spPr>
          <a:xfrm>
            <a:off x="4350325" y="1875500"/>
            <a:ext cx="2016000" cy="429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6"/>
          <p:cNvSpPr/>
          <p:nvPr/>
        </p:nvSpPr>
        <p:spPr>
          <a:xfrm>
            <a:off x="2728375" y="664575"/>
            <a:ext cx="2318100" cy="865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ability to identify and process spoken words.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26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6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" name="Google Shape;305;p26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26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7" name="Google Shape;307;p26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8" name="Google Shape;308;p26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9" name="Google Shape;309;p26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26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26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26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13" name="Google Shape;313;p26"/>
          <p:cNvCxnSpPr>
            <a:stCxn id="301" idx="0"/>
            <a:endCxn id="302" idx="3"/>
          </p:cNvCxnSpPr>
          <p:nvPr/>
        </p:nvCxnSpPr>
        <p:spPr>
          <a:xfrm flipH="1" rot="5400000">
            <a:off x="4813375" y="1330550"/>
            <a:ext cx="778200" cy="311700"/>
          </a:xfrm>
          <a:prstGeom prst="bent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7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27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27"/>
          <p:cNvSpPr txBox="1"/>
          <p:nvPr/>
        </p:nvSpPr>
        <p:spPr>
          <a:xfrm>
            <a:off x="1224000" y="1798800"/>
            <a:ext cx="66960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21" name="Google Shape;321;p27"/>
          <p:cNvSpPr/>
          <p:nvPr/>
        </p:nvSpPr>
        <p:spPr>
          <a:xfrm>
            <a:off x="1283900" y="2357100"/>
            <a:ext cx="2520000" cy="429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2" name="Google Shape;322;p27"/>
          <p:cNvSpPr/>
          <p:nvPr/>
        </p:nvSpPr>
        <p:spPr>
          <a:xfrm>
            <a:off x="2728375" y="664575"/>
            <a:ext cx="2318100" cy="865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Involving informal, spontaneous spoken interactions.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7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7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27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Google Shape;326;p27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27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8" name="Google Shape;328;p27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9" name="Google Shape;329;p27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7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27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" name="Google Shape;332;p27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3" name="Google Shape;333;p27"/>
          <p:cNvCxnSpPr>
            <a:stCxn id="321" idx="1"/>
            <a:endCxn id="322" idx="1"/>
          </p:cNvCxnSpPr>
          <p:nvPr/>
        </p:nvCxnSpPr>
        <p:spPr>
          <a:xfrm flipH="1" rot="10800000">
            <a:off x="1283900" y="1097250"/>
            <a:ext cx="1444500" cy="1474500"/>
          </a:xfrm>
          <a:prstGeom prst="bentConnector3">
            <a:avLst>
              <a:gd fmla="val -16485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8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9" name="Google Shape;339;p28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0" name="Google Shape;340;p28"/>
          <p:cNvSpPr txBox="1"/>
          <p:nvPr/>
        </p:nvSpPr>
        <p:spPr>
          <a:xfrm>
            <a:off x="1224000" y="1798800"/>
            <a:ext cx="66960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41" name="Google Shape;341;p28"/>
          <p:cNvSpPr/>
          <p:nvPr/>
        </p:nvSpPr>
        <p:spPr>
          <a:xfrm>
            <a:off x="5100025" y="2332500"/>
            <a:ext cx="375300" cy="429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2" name="Google Shape;342;p28"/>
          <p:cNvSpPr/>
          <p:nvPr/>
        </p:nvSpPr>
        <p:spPr>
          <a:xfrm>
            <a:off x="2728375" y="664575"/>
            <a:ext cx="2318100" cy="865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Indicates the context or environment where something occurs.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3" name="Google Shape;343;p28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4" name="Google Shape;344;p28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5" name="Google Shape;345;p28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6" name="Google Shape;346;p28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7" name="Google Shape;347;p28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8" name="Google Shape;348;p28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9" name="Google Shape;349;p28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" name="Google Shape;350;p28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" name="Google Shape;351;p28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2" name="Google Shape;352;p28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53" name="Google Shape;353;p28"/>
          <p:cNvCxnSpPr>
            <a:stCxn id="342" idx="3"/>
          </p:cNvCxnSpPr>
          <p:nvPr/>
        </p:nvCxnSpPr>
        <p:spPr>
          <a:xfrm>
            <a:off x="5046475" y="1097175"/>
            <a:ext cx="429000" cy="1305600"/>
          </a:xfrm>
          <a:prstGeom prst="bentConnector2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9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9" name="Google Shape;359;p29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0" name="Google Shape;360;p29"/>
          <p:cNvSpPr txBox="1"/>
          <p:nvPr/>
        </p:nvSpPr>
        <p:spPr>
          <a:xfrm>
            <a:off x="1224000" y="1798800"/>
            <a:ext cx="66960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61" name="Google Shape;361;p29"/>
          <p:cNvSpPr/>
          <p:nvPr/>
        </p:nvSpPr>
        <p:spPr>
          <a:xfrm>
            <a:off x="5480200" y="2357100"/>
            <a:ext cx="1943100" cy="429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2" name="Google Shape;362;p29"/>
          <p:cNvSpPr/>
          <p:nvPr/>
        </p:nvSpPr>
        <p:spPr>
          <a:xfrm>
            <a:off x="3029500" y="862963"/>
            <a:ext cx="2318100" cy="865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Refers to persons or people.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3" name="Google Shape;363;p29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4" name="Google Shape;364;p29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5" name="Google Shape;365;p29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6" name="Google Shape;366;p29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7" name="Google Shape;367;p29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8" name="Google Shape;368;p29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9" name="Google Shape;369;p29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0" name="Google Shape;370;p29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1" name="Google Shape;371;p29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2" name="Google Shape;372;p29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73" name="Google Shape;373;p29"/>
          <p:cNvCxnSpPr>
            <a:stCxn id="362" idx="3"/>
            <a:endCxn id="361" idx="3"/>
          </p:cNvCxnSpPr>
          <p:nvPr/>
        </p:nvCxnSpPr>
        <p:spPr>
          <a:xfrm>
            <a:off x="5347600" y="1295563"/>
            <a:ext cx="2075700" cy="1276200"/>
          </a:xfrm>
          <a:prstGeom prst="bentConnector3">
            <a:avLst>
              <a:gd fmla="val 111472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0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9" name="Google Shape;379;p30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0" name="Google Shape;380;p30"/>
          <p:cNvSpPr txBox="1"/>
          <p:nvPr/>
        </p:nvSpPr>
        <p:spPr>
          <a:xfrm>
            <a:off x="1224000" y="1798800"/>
            <a:ext cx="66960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81" name="Google Shape;381;p30"/>
          <p:cNvSpPr/>
          <p:nvPr/>
        </p:nvSpPr>
        <p:spPr>
          <a:xfrm>
            <a:off x="1143000" y="2805700"/>
            <a:ext cx="933900" cy="429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2" name="Google Shape;382;p30"/>
          <p:cNvSpPr/>
          <p:nvPr/>
        </p:nvSpPr>
        <p:spPr>
          <a:xfrm>
            <a:off x="2932500" y="862963"/>
            <a:ext cx="2318100" cy="865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Possessing or characterized by.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3" name="Google Shape;383;p30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4" name="Google Shape;384;p30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5" name="Google Shape;385;p30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6" name="Google Shape;386;p30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7" name="Google Shape;387;p30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30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9" name="Google Shape;389;p30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0" name="Google Shape;390;p30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1" name="Google Shape;391;p30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2" name="Google Shape;392;p30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93" name="Google Shape;393;p30"/>
          <p:cNvCxnSpPr>
            <a:endCxn id="381" idx="1"/>
          </p:cNvCxnSpPr>
          <p:nvPr/>
        </p:nvCxnSpPr>
        <p:spPr>
          <a:xfrm flipH="1">
            <a:off x="1143000" y="1240450"/>
            <a:ext cx="1789500" cy="1779900"/>
          </a:xfrm>
          <a:prstGeom prst="bentConnector3">
            <a:avLst>
              <a:gd fmla="val 113307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31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9" name="Google Shape;399;p31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0" name="Google Shape;400;p31"/>
          <p:cNvSpPr txBox="1"/>
          <p:nvPr/>
        </p:nvSpPr>
        <p:spPr>
          <a:xfrm>
            <a:off x="1224000" y="1798800"/>
            <a:ext cx="66960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401" name="Google Shape;401;p31"/>
          <p:cNvSpPr/>
          <p:nvPr/>
        </p:nvSpPr>
        <p:spPr>
          <a:xfrm>
            <a:off x="2089350" y="2811850"/>
            <a:ext cx="1868100" cy="429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2" name="Google Shape;402;p31"/>
          <p:cNvSpPr/>
          <p:nvPr/>
        </p:nvSpPr>
        <p:spPr>
          <a:xfrm>
            <a:off x="2932500" y="862963"/>
            <a:ext cx="2318100" cy="8652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Refers to conditions where normal functioning is impaired.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3" name="Google Shape;403;p31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4" name="Google Shape;404;p31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5" name="Google Shape;405;p31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6" name="Google Shape;406;p31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7" name="Google Shape;407;p31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8" name="Google Shape;408;p31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9" name="Google Shape;409;p31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0" name="Google Shape;410;p31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1" name="Google Shape;411;p31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2" name="Google Shape;412;p31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13" name="Google Shape;413;p31"/>
          <p:cNvCxnSpPr>
            <a:stCxn id="402" idx="1"/>
            <a:endCxn id="401" idx="1"/>
          </p:cNvCxnSpPr>
          <p:nvPr/>
        </p:nvCxnSpPr>
        <p:spPr>
          <a:xfrm flipH="1">
            <a:off x="2089500" y="1295563"/>
            <a:ext cx="843000" cy="1731000"/>
          </a:xfrm>
          <a:prstGeom prst="bentConnector3">
            <a:avLst>
              <a:gd fmla="val 128265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2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9" name="Google Shape;419;p32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0" name="Google Shape;420;p32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1" name="Google Shape;421;p32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2" name="Google Shape;422;p32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3" name="Google Shape;423;p32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4" name="Google Shape;424;p32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5" name="Google Shape;425;p32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6" name="Google Shape;426;p32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7" name="Google Shape;427;p32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32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9" name="Google Shape;429;p32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0" name="Google Shape;430;p32"/>
          <p:cNvSpPr txBox="1"/>
          <p:nvPr/>
        </p:nvSpPr>
        <p:spPr>
          <a:xfrm>
            <a:off x="1495050" y="1841725"/>
            <a:ext cx="61539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Performance</a:t>
            </a:r>
            <a:r>
              <a:rPr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of Personalized Models and Size of Data</a:t>
            </a:r>
            <a:endParaRPr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3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6" name="Google Shape;436;p33"/>
          <p:cNvPicPr preferRelativeResize="0"/>
          <p:nvPr/>
        </p:nvPicPr>
        <p:blipFill rotWithShape="1">
          <a:blip r:embed="rId3">
            <a:alphaModFix/>
          </a:blip>
          <a:srcRect b="0" l="16329" r="15882" t="11902"/>
          <a:stretch/>
        </p:blipFill>
        <p:spPr>
          <a:xfrm>
            <a:off x="1786062" y="897275"/>
            <a:ext cx="5571875" cy="3714175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33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8" name="Google Shape;438;p33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9" name="Google Shape;439;p33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0" name="Google Shape;440;p33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1" name="Google Shape;441;p33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2" name="Google Shape;442;p33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3" name="Google Shape;443;p33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4" name="Google Shape;444;p33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5" name="Google Shape;445;p33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6" name="Google Shape;446;p33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7" name="Google Shape;447;p33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8" name="Google Shape;448;p33"/>
          <p:cNvSpPr/>
          <p:nvPr/>
        </p:nvSpPr>
        <p:spPr>
          <a:xfrm>
            <a:off x="111000" y="2151515"/>
            <a:ext cx="1603500" cy="12057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Significant WER reduction from unadapted model to personalized model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49" name="Google Shape;449;p33"/>
          <p:cNvCxnSpPr>
            <a:stCxn id="448" idx="2"/>
          </p:cNvCxnSpPr>
          <p:nvPr/>
        </p:nvCxnSpPr>
        <p:spPr>
          <a:xfrm rot="-5400000">
            <a:off x="2453550" y="1601915"/>
            <a:ext cx="214500" cy="3296100"/>
          </a:xfrm>
          <a:prstGeom prst="bentConnector4">
            <a:avLst>
              <a:gd fmla="val -58315" name="adj1"/>
              <a:gd fmla="val 31481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50" name="Google Shape;450;p33"/>
          <p:cNvCxnSpPr>
            <a:stCxn id="448" idx="0"/>
          </p:cNvCxnSpPr>
          <p:nvPr/>
        </p:nvCxnSpPr>
        <p:spPr>
          <a:xfrm rot="-5400000">
            <a:off x="3463050" y="-1089385"/>
            <a:ext cx="690600" cy="5791200"/>
          </a:xfrm>
          <a:prstGeom prst="bentConnector2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3" name="Google Shape;113;p16"/>
          <p:cNvSpPr txBox="1"/>
          <p:nvPr/>
        </p:nvSpPr>
        <p:spPr>
          <a:xfrm>
            <a:off x="660600" y="744825"/>
            <a:ext cx="7822800" cy="26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 b="1" sz="268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Jimmy Tobin,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Phillip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Nelson,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Bob MacDonald,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Rus Heywood,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Richard Cave,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endParaRPr>
              <a:solidFill>
                <a:srgbClr val="D9D9D9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Katie Seaver,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Antoine Desjardins,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Pan-Pan Jiang,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and Jordan R. Green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c,d</a:t>
            </a:r>
            <a:endParaRPr b="1" baseline="300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aseline="30000" lang="en" sz="170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Journal of Speech, Language, and Hearing Research |</a:t>
            </a:r>
            <a:r>
              <a:rPr baseline="30000" lang="en" sz="170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 American Speech-Language-Hearing-Association | </a:t>
            </a:r>
            <a:r>
              <a:rPr baseline="30000" lang="en" sz="170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Volume 67, Issue 11</a:t>
            </a:r>
            <a:endParaRPr baseline="30000" sz="17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Google Shape;115;p16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8" name="Google Shape;118;p16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9" name="Google Shape;119;p16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0" name="Google Shape;120;p16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1" name="Google Shape;121;p16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3" name="Google Shape;123;p16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4" name="Google Shape;124;p16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4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56" name="Google Shape;456;p34"/>
          <p:cNvPicPr preferRelativeResize="0"/>
          <p:nvPr/>
        </p:nvPicPr>
        <p:blipFill rotWithShape="1">
          <a:blip r:embed="rId3">
            <a:alphaModFix/>
          </a:blip>
          <a:srcRect b="0" l="16329" r="15882" t="11902"/>
          <a:stretch/>
        </p:blipFill>
        <p:spPr>
          <a:xfrm>
            <a:off x="1786062" y="897275"/>
            <a:ext cx="5571875" cy="3714175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34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8" name="Google Shape;458;p34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9" name="Google Shape;459;p34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0" name="Google Shape;460;p34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1" name="Google Shape;461;p34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2" name="Google Shape;462;p34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3" name="Google Shape;463;p34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4" name="Google Shape;464;p34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5" name="Google Shape;465;p34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6" name="Google Shape;466;p34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7" name="Google Shape;467;p34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8" name="Google Shape;468;p34"/>
          <p:cNvSpPr/>
          <p:nvPr/>
        </p:nvSpPr>
        <p:spPr>
          <a:xfrm>
            <a:off x="354225" y="2324700"/>
            <a:ext cx="1218600" cy="768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~10 hours of audio data per participant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69" name="Google Shape;469;p34"/>
          <p:cNvCxnSpPr>
            <a:stCxn id="468" idx="0"/>
          </p:cNvCxnSpPr>
          <p:nvPr/>
        </p:nvCxnSpPr>
        <p:spPr>
          <a:xfrm rot="-5400000">
            <a:off x="980325" y="1038000"/>
            <a:ext cx="1269900" cy="1303500"/>
          </a:xfrm>
          <a:prstGeom prst="bentConnector2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470" name="Google Shape;470;p34"/>
          <p:cNvCxnSpPr>
            <a:stCxn id="471" idx="0"/>
          </p:cNvCxnSpPr>
          <p:nvPr/>
        </p:nvCxnSpPr>
        <p:spPr>
          <a:xfrm flipH="1" rot="5400000">
            <a:off x="7093100" y="1237350"/>
            <a:ext cx="1265100" cy="909600"/>
          </a:xfrm>
          <a:prstGeom prst="bentConnector3">
            <a:avLst>
              <a:gd fmla="val 97888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471" name="Google Shape;471;p34"/>
          <p:cNvSpPr/>
          <p:nvPr/>
        </p:nvSpPr>
        <p:spPr>
          <a:xfrm>
            <a:off x="7571150" y="2324700"/>
            <a:ext cx="1218600" cy="768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162,000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hours of audio data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2" name="Google Shape;472;p34"/>
          <p:cNvSpPr/>
          <p:nvPr/>
        </p:nvSpPr>
        <p:spPr>
          <a:xfrm>
            <a:off x="7571150" y="3306200"/>
            <a:ext cx="925800" cy="396300"/>
          </a:xfrm>
          <a:prstGeom prst="wedgeRoundRectCallout">
            <a:avLst>
              <a:gd fmla="val 18198" name="adj1"/>
              <a:gd fmla="val -103634" name="adj2"/>
              <a:gd fmla="val 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~18.5 years!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5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8" name="Google Shape;478;p35"/>
          <p:cNvSpPr txBox="1"/>
          <p:nvPr/>
        </p:nvSpPr>
        <p:spPr>
          <a:xfrm>
            <a:off x="1495050" y="1841725"/>
            <a:ext cx="6153900" cy="154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Impact of Training Data on ASR Performance for Read and Conversational Speech</a:t>
            </a:r>
            <a:endParaRPr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79" name="Google Shape;479;p35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0" name="Google Shape;480;p35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1" name="Google Shape;481;p35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2" name="Google Shape;482;p35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3" name="Google Shape;483;p35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4" name="Google Shape;484;p35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5" name="Google Shape;485;p35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6" name="Google Shape;486;p35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7" name="Google Shape;487;p35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8" name="Google Shape;488;p35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9" name="Google Shape;489;p35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6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5" name="Google Shape;495;p36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6" name="Google Shape;496;p36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7" name="Google Shape;497;p36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8" name="Google Shape;498;p36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9" name="Google Shape;499;p36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0" name="Google Shape;500;p36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1" name="Google Shape;501;p36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2" name="Google Shape;502;p36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3" name="Google Shape;503;p36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4" name="Google Shape;504;p36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5" name="Google Shape;505;p36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06" name="Google Shape;50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48700"/>
            <a:ext cx="8350671" cy="4442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7"/>
          <p:cNvSpPr/>
          <p:nvPr/>
        </p:nvSpPr>
        <p:spPr>
          <a:xfrm>
            <a:off x="6580900" y="1225650"/>
            <a:ext cx="1385400" cy="4251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2" name="Google Shape;512;p37"/>
          <p:cNvSpPr txBox="1"/>
          <p:nvPr/>
        </p:nvSpPr>
        <p:spPr>
          <a:xfrm>
            <a:off x="414000" y="1139550"/>
            <a:ext cx="83160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“80-dimensional Log-Mel Filterbank Energies”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3" name="Google Shape;513;p37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4" name="Google Shape;514;p37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5" name="Google Shape;515;p37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6" name="Google Shape;516;p37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7" name="Google Shape;517;p37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8" name="Google Shape;518;p37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9" name="Google Shape;519;p37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0" name="Google Shape;520;p37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1" name="Google Shape;521;p37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2" name="Google Shape;522;p37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3" name="Google Shape;523;p37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24" name="Google Shape;524;p37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25" name="Google Shape;52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0" y="1879513"/>
            <a:ext cx="3507325" cy="2639775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37"/>
          <p:cNvSpPr txBox="1"/>
          <p:nvPr/>
        </p:nvSpPr>
        <p:spPr>
          <a:xfrm>
            <a:off x="828000" y="4866600"/>
            <a:ext cx="8316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Fourier Transform GIF: </a:t>
            </a:r>
            <a:r>
              <a:rPr lang="en" sz="600" u="sng">
                <a:solidFill>
                  <a:schemeClr val="hlink"/>
                </a:solidFill>
                <a:hlinkClick r:id="rId4"/>
              </a:rPr>
              <a:t>https://commons.wikimedia.org/wiki/File:Fourier_transform_time_and_frequency_domains.gif</a:t>
            </a:r>
            <a:endParaRPr sz="600"/>
          </a:p>
        </p:txBody>
      </p:sp>
      <p:sp>
        <p:nvSpPr>
          <p:cNvPr id="527" name="Google Shape;527;p37"/>
          <p:cNvSpPr txBox="1"/>
          <p:nvPr/>
        </p:nvSpPr>
        <p:spPr>
          <a:xfrm>
            <a:off x="4998675" y="2798850"/>
            <a:ext cx="3148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Input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signal’s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“energy” with respect to specific frequency band</a:t>
            </a:r>
            <a:endParaRPr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38"/>
          <p:cNvSpPr/>
          <p:nvPr/>
        </p:nvSpPr>
        <p:spPr>
          <a:xfrm>
            <a:off x="4271200" y="1212275"/>
            <a:ext cx="2286000" cy="4251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3" name="Google Shape;533;p38"/>
          <p:cNvSpPr txBox="1"/>
          <p:nvPr/>
        </p:nvSpPr>
        <p:spPr>
          <a:xfrm>
            <a:off x="414000" y="1139550"/>
            <a:ext cx="83160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“80-dimensional Log-Mel Filterbank Energies”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4" name="Google Shape;534;p38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5" name="Google Shape;535;p38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6" name="Google Shape;536;p38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38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8" name="Google Shape;538;p38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9" name="Google Shape;539;p38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0" name="Google Shape;540;p38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1" name="Google Shape;541;p38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2" name="Google Shape;542;p38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3" name="Google Shape;543;p38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4" name="Google Shape;544;p38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5" name="Google Shape;545;p38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46" name="Google Shape;546;p38"/>
          <p:cNvSpPr txBox="1"/>
          <p:nvPr/>
        </p:nvSpPr>
        <p:spPr>
          <a:xfrm>
            <a:off x="828000" y="4791550"/>
            <a:ext cx="831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Mel Filterbank: </a:t>
            </a:r>
            <a:r>
              <a:rPr lang="en" sz="600" u="sng">
                <a:solidFill>
                  <a:schemeClr val="hlink"/>
                </a:solidFill>
                <a:hlinkClick r:id="rId3"/>
              </a:rPr>
              <a:t>https://siggigue.github.io/pyfilterbank/melbank.html</a:t>
            </a:r>
            <a:endParaRPr sz="6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/>
              <a:t>Formula: </a:t>
            </a:r>
            <a:r>
              <a:rPr lang="en" sz="600" u="sng">
                <a:solidFill>
                  <a:schemeClr val="hlink"/>
                </a:solidFill>
                <a:hlinkClick r:id="rId4"/>
              </a:rPr>
              <a:t>Speech communication: human and machine</a:t>
            </a:r>
            <a:endParaRPr sz="600"/>
          </a:p>
        </p:txBody>
      </p:sp>
      <p:pic>
        <p:nvPicPr>
          <p:cNvPr id="547" name="Google Shape;547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100" y="1915438"/>
            <a:ext cx="4392525" cy="164720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38"/>
          <p:cNvSpPr txBox="1"/>
          <p:nvPr/>
        </p:nvSpPr>
        <p:spPr>
          <a:xfrm>
            <a:off x="5195450" y="1928700"/>
            <a:ext cx="3581400" cy="26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Assuming a frequency range from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0 Hz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to 8kHz, </a:t>
            </a:r>
            <a:r>
              <a:rPr b="1" lang="en">
                <a:solidFill>
                  <a:schemeClr val="accent3"/>
                </a:solidFill>
                <a:latin typeface="Lato"/>
                <a:ea typeface="Lato"/>
                <a:cs typeface="Lato"/>
                <a:sym typeface="Lato"/>
              </a:rPr>
              <a:t>80 mel filters would result to ~35.5 Mel per step.</a:t>
            </a:r>
            <a:endParaRPr b="1">
              <a:solidFill>
                <a:schemeClr val="accent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E.g. 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mf</a:t>
            </a:r>
            <a:r>
              <a:rPr baseline="-25000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= 0 Mel 			or	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mf</a:t>
            </a:r>
            <a:r>
              <a:rPr baseline="-25000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1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= 0 Hz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mf</a:t>
            </a:r>
            <a:r>
              <a:rPr baseline="-25000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= 35.5 Mel			mf</a:t>
            </a:r>
            <a:r>
              <a:rPr baseline="-25000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2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= 22.4Hz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mf</a:t>
            </a:r>
            <a:r>
              <a:rPr baseline="-25000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3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= 71 Mel		 	mf</a:t>
            </a:r>
            <a:r>
              <a:rPr baseline="-25000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3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= 45.5Hz ….					…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mf</a:t>
            </a:r>
            <a:r>
              <a:rPr baseline="-25000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79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= 2804 Mel			mf</a:t>
            </a:r>
            <a:r>
              <a:rPr baseline="-25000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79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= 7.7kHz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mf</a:t>
            </a:r>
            <a:r>
              <a:rPr baseline="-25000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80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= 2840 Mel			mf</a:t>
            </a:r>
            <a:r>
              <a:rPr baseline="-25000"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80 </a:t>
            </a:r>
            <a:r>
              <a:rPr lang="en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= 8kHz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49" name="Google Shape;549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5125" y="4322813"/>
            <a:ext cx="3075156" cy="43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42994" y="3741225"/>
            <a:ext cx="3219400" cy="55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39"/>
          <p:cNvSpPr/>
          <p:nvPr/>
        </p:nvSpPr>
        <p:spPr>
          <a:xfrm>
            <a:off x="1062700" y="1212275"/>
            <a:ext cx="3125100" cy="425100"/>
          </a:xfrm>
          <a:prstGeom prst="rect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414000" y="1139550"/>
            <a:ext cx="83160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“80-dimensional Log-Mel Filterbank Energies”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7" name="Google Shape;557;p39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8" name="Google Shape;558;p39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0" name="Google Shape;560;p39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1" name="Google Shape;561;p39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2" name="Google Shape;562;p39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3" name="Google Shape;563;p39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4" name="Google Shape;564;p39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5" name="Google Shape;565;p39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6" name="Google Shape;566;p39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7" name="Google Shape;567;p39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8" name="Google Shape;568;p39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9" name="Google Shape;569;p39"/>
          <p:cNvSpPr txBox="1"/>
          <p:nvPr/>
        </p:nvSpPr>
        <p:spPr>
          <a:xfrm>
            <a:off x="979075" y="1815025"/>
            <a:ext cx="73227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Given an input signal centered at 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45.5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Hz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or 71 mel</a:t>
            </a: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, the 80-dimensional Mel Filterbank energy would look something like:</a:t>
            </a:r>
            <a:b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570" name="Google Shape;570;p39"/>
          <p:cNvGraphicFramePr/>
          <p:nvPr/>
        </p:nvGraphicFramePr>
        <p:xfrm>
          <a:off x="1062700" y="2400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{E7CD001B-648D-4FB9-8DA1-B7B34C2B7ED8}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n...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79</a:t>
                      </a:r>
                      <a:endParaRPr sz="13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80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~0.6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~0.9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…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~0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~0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571" name="Google Shape;571;p39"/>
          <p:cNvGraphicFramePr/>
          <p:nvPr/>
        </p:nvGraphicFramePr>
        <p:xfrm>
          <a:off x="1062700" y="3702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{E7CD001B-648D-4FB9-8DA1-B7B34C2B7ED8}</a:tableStyleId>
              </a:tblPr>
              <a:tblGrid>
                <a:gridCol w="1206500"/>
                <a:gridCol w="1206500"/>
                <a:gridCol w="1206500"/>
                <a:gridCol w="1206500"/>
                <a:gridCol w="1206500"/>
                <a:gridCol w="1206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2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3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n...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79</a:t>
                      </a:r>
                      <a:endParaRPr sz="1300">
                        <a:solidFill>
                          <a:schemeClr val="lt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mf</a:t>
                      </a:r>
                      <a:r>
                        <a:rPr baseline="-25000" lang="en" sz="1300">
                          <a:solidFill>
                            <a:schemeClr val="lt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80 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solidFill>
                      <a:schemeClr val="dk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</a:t>
                      </a:r>
                      <a:r>
                        <a:rPr lang="en"/>
                        <a:t>(</a:t>
                      </a:r>
                      <a:r>
                        <a:rPr b="1" lang="en" sz="1200">
                          <a:solidFill>
                            <a:srgbClr val="202122"/>
                          </a:solidFill>
                        </a:rPr>
                        <a:t>ε</a:t>
                      </a:r>
                      <a:r>
                        <a:rPr lang="en" sz="105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+</a:t>
                      </a:r>
                      <a:r>
                        <a:rPr lang="en"/>
                        <a:t>~0.6)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log(</a:t>
                      </a:r>
                      <a:r>
                        <a:rPr b="1" lang="en" sz="1200">
                          <a:solidFill>
                            <a:srgbClr val="202122"/>
                          </a:solidFill>
                        </a:rPr>
                        <a:t>ε</a:t>
                      </a:r>
                      <a:r>
                        <a:rPr lang="en" sz="105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+</a:t>
                      </a:r>
                      <a:r>
                        <a:rPr lang="en"/>
                        <a:t>~0.8)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log(</a:t>
                      </a:r>
                      <a:r>
                        <a:rPr b="1" lang="en" sz="1200">
                          <a:solidFill>
                            <a:srgbClr val="202122"/>
                          </a:solidFill>
                        </a:rPr>
                        <a:t>ε</a:t>
                      </a:r>
                      <a:r>
                        <a:rPr lang="en" sz="105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+</a:t>
                      </a:r>
                      <a:r>
                        <a:rPr lang="en"/>
                        <a:t>1)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…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log(</a:t>
                      </a:r>
                      <a:r>
                        <a:rPr b="1" lang="en" sz="1200">
                          <a:solidFill>
                            <a:srgbClr val="202122"/>
                          </a:solidFill>
                        </a:rPr>
                        <a:t>ε</a:t>
                      </a:r>
                      <a:r>
                        <a:rPr lang="en" sz="105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+</a:t>
                      </a:r>
                      <a:r>
                        <a:rPr lang="en"/>
                        <a:t>~0)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log(</a:t>
                      </a:r>
                      <a:r>
                        <a:rPr b="1" lang="en" sz="1200">
                          <a:solidFill>
                            <a:srgbClr val="202122"/>
                          </a:solidFill>
                        </a:rPr>
                        <a:t>ε</a:t>
                      </a:r>
                      <a:r>
                        <a:rPr lang="en" sz="1050">
                          <a:solidFill>
                            <a:schemeClr val="dk2"/>
                          </a:solidFill>
                          <a:latin typeface="Helvetica Neue"/>
                          <a:ea typeface="Helvetica Neue"/>
                          <a:cs typeface="Helvetica Neue"/>
                          <a:sym typeface="Helvetica Neue"/>
                        </a:rPr>
                        <a:t>+</a:t>
                      </a:r>
                      <a:r>
                        <a:rPr lang="en"/>
                        <a:t>~0)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cxnSp>
        <p:nvCxnSpPr>
          <p:cNvPr id="572" name="Google Shape;572;p39"/>
          <p:cNvCxnSpPr/>
          <p:nvPr/>
        </p:nvCxnSpPr>
        <p:spPr>
          <a:xfrm>
            <a:off x="4691650" y="3329825"/>
            <a:ext cx="0" cy="25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0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8" name="Google Shape;578;p40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9" name="Google Shape;579;p40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0" name="Google Shape;580;p40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1" name="Google Shape;581;p40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2" name="Google Shape;582;p40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3" name="Google Shape;583;p40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4" name="Google Shape;584;p40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5" name="Google Shape;585;p40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6" name="Google Shape;586;p40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7" name="Google Shape;587;p40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8" name="Google Shape;588;p40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9" name="Google Shape;589;p40"/>
          <p:cNvSpPr txBox="1"/>
          <p:nvPr/>
        </p:nvSpPr>
        <p:spPr>
          <a:xfrm>
            <a:off x="703200" y="1736850"/>
            <a:ext cx="7890900" cy="34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Statistical models combining fixed and random effects to analyze hierarchically structured data or repeated measurements.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0" name="Google Shape;590;p40"/>
          <p:cNvSpPr txBox="1"/>
          <p:nvPr/>
        </p:nvSpPr>
        <p:spPr>
          <a:xfrm>
            <a:off x="414000" y="1139550"/>
            <a:ext cx="83160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“Linear Mixed-Effects (LME) Models”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41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6" name="Google Shape;596;p41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7" name="Google Shape;597;p41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8" name="Google Shape;598;p41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9" name="Google Shape;599;p41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0" name="Google Shape;600;p41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1" name="Google Shape;601;p41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2" name="Google Shape;602;p41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3" name="Google Shape;603;p41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4" name="Google Shape;604;p41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5" name="Google Shape;605;p41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6" name="Google Shape;606;p41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7" name="Google Shape;607;p41"/>
          <p:cNvSpPr txBox="1"/>
          <p:nvPr/>
        </p:nvSpPr>
        <p:spPr>
          <a:xfrm>
            <a:off x="414000" y="1139550"/>
            <a:ext cx="83160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“Linear Mixed-Effects (LME) Models”</a:t>
            </a:r>
            <a:endParaRPr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08" name="Google Shape;60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89250"/>
            <a:ext cx="8839200" cy="21592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42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/>
          <p:nvPr/>
        </p:nvSpPr>
        <p:spPr>
          <a:xfrm>
            <a:off x="685075" y="3916550"/>
            <a:ext cx="797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aseline="30000" lang="en" sz="1200">
                <a:solidFill>
                  <a:srgbClr val="6AA84F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 </a:t>
            </a:r>
            <a:r>
              <a:rPr lang="en" sz="1200">
                <a:solidFill>
                  <a:srgbClr val="6AA84F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Google</a:t>
            </a:r>
            <a:r>
              <a:rPr lang="en" sz="12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, </a:t>
            </a:r>
            <a:r>
              <a:rPr baseline="30000" lang="en" sz="1200">
                <a:solidFill>
                  <a:srgbClr val="99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 </a:t>
            </a:r>
            <a:r>
              <a:rPr lang="en" sz="1200">
                <a:solidFill>
                  <a:srgbClr val="99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Motor Neuron Disease Association, </a:t>
            </a:r>
            <a:r>
              <a:rPr baseline="30000" lang="en" sz="1200">
                <a:solidFill>
                  <a:srgbClr val="BF9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 </a:t>
            </a:r>
            <a:r>
              <a:rPr lang="en" sz="1200">
                <a:solidFill>
                  <a:srgbClr val="BF9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MGH Institute of Health Professions,</a:t>
            </a:r>
            <a:r>
              <a:rPr lang="en" sz="12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baseline="30000" lang="en" sz="1200">
                <a:solidFill>
                  <a:srgbClr val="0B5394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 </a:t>
            </a:r>
            <a:r>
              <a:rPr lang="en" sz="1200">
                <a:solidFill>
                  <a:srgbClr val="0B5394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Harvard University</a:t>
            </a:r>
            <a:endParaRPr b="1" baseline="30000" sz="1200">
              <a:solidFill>
                <a:srgbClr val="0B5394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0" name="Google Shape;130;p17"/>
          <p:cNvSpPr txBox="1"/>
          <p:nvPr/>
        </p:nvSpPr>
        <p:spPr>
          <a:xfrm>
            <a:off x="660600" y="744825"/>
            <a:ext cx="7822800" cy="26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8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 b="1" sz="268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Jimmy Tobin,</a:t>
            </a:r>
            <a:r>
              <a:rPr baseline="30000"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Phillip Nelson,</a:t>
            </a:r>
            <a:r>
              <a:rPr baseline="30000"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Bob MacDonald,</a:t>
            </a:r>
            <a:r>
              <a:rPr baseline="30000"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Rus Heywood,</a:t>
            </a:r>
            <a:r>
              <a:rPr baseline="30000"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Richard Cave,</a:t>
            </a:r>
            <a:r>
              <a:rPr baseline="30000" lang="en">
                <a:solidFill>
                  <a:srgbClr val="99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endParaRPr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Katie Seaver,</a:t>
            </a:r>
            <a:r>
              <a:rPr baseline="30000" lang="en">
                <a:solidFill>
                  <a:srgbClr val="BF9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Antoine Desjardins,</a:t>
            </a:r>
            <a:r>
              <a:rPr baseline="30000" lang="en">
                <a:solidFill>
                  <a:srgbClr val="BF9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Pan-Pan Jiang,</a:t>
            </a:r>
            <a:r>
              <a:rPr baseline="30000"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and Jordan R. Green</a:t>
            </a:r>
            <a:r>
              <a:rPr baseline="30000" lang="en">
                <a:solidFill>
                  <a:srgbClr val="BF9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baseline="30000"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,</a:t>
            </a:r>
            <a:r>
              <a:rPr baseline="30000" lang="en">
                <a:solidFill>
                  <a:srgbClr val="0B5394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</a:t>
            </a:r>
            <a:endParaRPr b="1" baseline="30000">
              <a:solidFill>
                <a:srgbClr val="0B5394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aseline="30000" lang="en" sz="170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Journal of Speech, Language, and Hearing Research | American Speech-Language-Hearing-Association | Volume 67, Issue 11</a:t>
            </a:r>
            <a:endParaRPr baseline="30000" sz="17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1" name="Google Shape;131;p17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" name="Google Shape;132;p17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" name="Google Shape;133;p17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17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17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17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17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17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8"/>
          <p:cNvSpPr txBox="1"/>
          <p:nvPr/>
        </p:nvSpPr>
        <p:spPr>
          <a:xfrm>
            <a:off x="685075" y="3916550"/>
            <a:ext cx="797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aseline="30000" lang="en" sz="1200">
                <a:solidFill>
                  <a:srgbClr val="6AA84F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baseline="30000" lang="en" sz="1200">
                <a:solidFill>
                  <a:srgbClr val="6AA84F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n" sz="1200">
                <a:solidFill>
                  <a:srgbClr val="6AA84F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Google</a:t>
            </a:r>
            <a:r>
              <a:rPr lang="en" sz="12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, </a:t>
            </a: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Motor Neuron Disease Association, </a:t>
            </a: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MGH Institute of Health Professions, </a:t>
            </a: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Harvard University</a:t>
            </a:r>
            <a:endParaRPr b="1" baseline="30000" sz="12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8" name="Google Shape;148;p18"/>
          <p:cNvSpPr txBox="1"/>
          <p:nvPr/>
        </p:nvSpPr>
        <p:spPr>
          <a:xfrm>
            <a:off x="660600" y="744825"/>
            <a:ext cx="7822800" cy="26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8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 b="1" sz="268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Jimmy Tobin,</a:t>
            </a:r>
            <a:r>
              <a:rPr baseline="30000"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Phillip Nelson,</a:t>
            </a:r>
            <a:r>
              <a:rPr baseline="30000"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Bob MacDonald,</a:t>
            </a:r>
            <a:r>
              <a:rPr baseline="30000"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Rus Heywood,</a:t>
            </a:r>
            <a:r>
              <a:rPr baseline="30000"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Richard Cave,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endParaRPr>
              <a:solidFill>
                <a:srgbClr val="D9D9D9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Katie Seaver,</a:t>
            </a:r>
            <a:r>
              <a:rPr baseline="30000" lang="en">
                <a:solidFill>
                  <a:srgbClr val="CCCCCC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rgbClr val="CCCCCC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Antoine Desjardins,</a:t>
            </a:r>
            <a:r>
              <a:rPr baseline="30000" lang="en">
                <a:solidFill>
                  <a:srgbClr val="CCCCCC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Pan-Pan Jiang,</a:t>
            </a:r>
            <a:r>
              <a:rPr baseline="30000"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38761D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and Jordan R. Green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c,d</a:t>
            </a:r>
            <a:endParaRPr b="1" baseline="300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aseline="30000" lang="en" sz="170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Journal of Speech, Language, and Hearing Research | American Speech-Language-Hearing-Association | Volume 67, Issue 11</a:t>
            </a:r>
            <a:endParaRPr baseline="30000" sz="17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9" name="Google Shape;149;p18"/>
          <p:cNvSpPr/>
          <p:nvPr/>
        </p:nvSpPr>
        <p:spPr>
          <a:xfrm flipH="1">
            <a:off x="784825" y="4285850"/>
            <a:ext cx="1610400" cy="507900"/>
          </a:xfrm>
          <a:prstGeom prst="wedgeRectCallout">
            <a:avLst>
              <a:gd fmla="val 39670" name="adj1"/>
              <a:gd fmla="val -60396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Accessibility, Health and Bioscience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18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18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18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18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8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8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18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18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18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18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0" name="Google Shape;160;p18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1" name="Google Shape;161;p18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/>
          <p:nvPr/>
        </p:nvSpPr>
        <p:spPr>
          <a:xfrm>
            <a:off x="685075" y="3916550"/>
            <a:ext cx="797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Google,</a:t>
            </a:r>
            <a:r>
              <a:rPr lang="en" sz="1200">
                <a:solidFill>
                  <a:srgbClr val="CCCCCC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baseline="30000" lang="en" sz="1200">
                <a:solidFill>
                  <a:srgbClr val="99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 </a:t>
            </a:r>
            <a:r>
              <a:rPr lang="en" sz="1200">
                <a:solidFill>
                  <a:srgbClr val="99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Motor Neuron Disease Association,</a:t>
            </a:r>
            <a:r>
              <a:rPr lang="en" sz="1200">
                <a:solidFill>
                  <a:srgbClr val="CCCCCC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MGH Institute of Health Professions, </a:t>
            </a: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Harvard University</a:t>
            </a:r>
            <a:endParaRPr b="1" baseline="30000" sz="12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7" name="Google Shape;167;p19"/>
          <p:cNvSpPr txBox="1"/>
          <p:nvPr/>
        </p:nvSpPr>
        <p:spPr>
          <a:xfrm>
            <a:off x="660600" y="744825"/>
            <a:ext cx="7822800" cy="26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8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 b="1" sz="268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Jimmy Tobin,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Phillip Nelson,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Bob MacDonald,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Rus Heywood,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CCCCCC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Richard Cave,</a:t>
            </a:r>
            <a:r>
              <a:rPr baseline="30000" lang="en">
                <a:solidFill>
                  <a:srgbClr val="99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endParaRPr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Katie Seaver,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Antoine Desjardins,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Pan-Pan Jiang,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and Jordan R. Green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c,d</a:t>
            </a:r>
            <a:endParaRPr b="1" baseline="300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aseline="30000" lang="en" sz="170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Journal of Speech, Language, and Hearing Research | American Speech-Language-Hearing-Association | Volume 67, Issue 11</a:t>
            </a:r>
            <a:endParaRPr baseline="30000" sz="17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8" name="Google Shape;168;p19"/>
          <p:cNvSpPr/>
          <p:nvPr/>
        </p:nvSpPr>
        <p:spPr>
          <a:xfrm flipH="1">
            <a:off x="2092550" y="3441850"/>
            <a:ext cx="1997400" cy="507900"/>
          </a:xfrm>
          <a:prstGeom prst="wedgeRectCallout">
            <a:avLst>
              <a:gd fmla="val 63634" name="adj1"/>
              <a:gd fmla="val 53021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Speech Recognition for people affected by MND and ALS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19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19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2" name="Google Shape;172;p19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3" name="Google Shape;173;p19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4" name="Google Shape;174;p19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5" name="Google Shape;175;p19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19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7" name="Google Shape;177;p19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8" name="Google Shape;178;p19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19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/>
          <p:nvPr/>
        </p:nvSpPr>
        <p:spPr>
          <a:xfrm>
            <a:off x="685075" y="3916550"/>
            <a:ext cx="797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Google, </a:t>
            </a: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Motor Neuron Disease Association, </a:t>
            </a:r>
            <a:r>
              <a:rPr baseline="30000" lang="en" sz="1200">
                <a:solidFill>
                  <a:srgbClr val="BF9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 </a:t>
            </a:r>
            <a:r>
              <a:rPr lang="en" sz="1200">
                <a:solidFill>
                  <a:srgbClr val="BF9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MGH Institute of Health Professions,</a:t>
            </a:r>
            <a:r>
              <a:rPr lang="en" sz="1200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Harvard University</a:t>
            </a:r>
            <a:endParaRPr b="1" baseline="30000" sz="12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20"/>
          <p:cNvSpPr txBox="1"/>
          <p:nvPr/>
        </p:nvSpPr>
        <p:spPr>
          <a:xfrm>
            <a:off x="660600" y="744825"/>
            <a:ext cx="7822800" cy="26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8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 b="1" sz="268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Jimmy Tobin,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Phillip Nelson,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Bob MacDonald,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Rus Heywood,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Richard Cave,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endParaRPr>
              <a:solidFill>
                <a:srgbClr val="D9D9D9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Katie Seaver,</a:t>
            </a:r>
            <a:r>
              <a:rPr baseline="30000" lang="en">
                <a:solidFill>
                  <a:srgbClr val="BF9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Antoine Desjardins,</a:t>
            </a:r>
            <a:r>
              <a:rPr baseline="30000" lang="en">
                <a:solidFill>
                  <a:srgbClr val="BF9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Pan-Pan Jiang,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and</a:t>
            </a:r>
            <a:r>
              <a:rPr lang="en">
                <a:solidFill>
                  <a:srgbClr val="CCCCCC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Jordan R. Green</a:t>
            </a:r>
            <a:r>
              <a:rPr baseline="30000" lang="en">
                <a:solidFill>
                  <a:srgbClr val="BF9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baseline="30000"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</a:t>
            </a:r>
            <a:endParaRPr b="1" baseline="300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aseline="30000" lang="en" sz="170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Journal of Speech, Language, and Hearing Research | American Speech-Language-Hearing-Association | Volume 67, Issue 11</a:t>
            </a:r>
            <a:endParaRPr baseline="30000" sz="17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20"/>
          <p:cNvSpPr/>
          <p:nvPr/>
        </p:nvSpPr>
        <p:spPr>
          <a:xfrm flipH="1">
            <a:off x="4596475" y="4285850"/>
            <a:ext cx="1472100" cy="507900"/>
          </a:xfrm>
          <a:prstGeom prst="wedgeRectCallout">
            <a:avLst>
              <a:gd fmla="val 1393" name="adj1"/>
              <a:gd fmla="val -66327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Accessible automatic speech recognition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20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20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0" name="Google Shape;190;p20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1" name="Google Shape;191;p20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2" name="Google Shape;192;p20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3" name="Google Shape;193;p20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4" name="Google Shape;194;p20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20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20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0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0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0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 txBox="1"/>
          <p:nvPr/>
        </p:nvSpPr>
        <p:spPr>
          <a:xfrm>
            <a:off x="685075" y="3916550"/>
            <a:ext cx="7975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Google, </a:t>
            </a: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Motor Neuron Disease Association, </a:t>
            </a:r>
            <a:r>
              <a:rPr baseline="30000"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 </a:t>
            </a:r>
            <a:r>
              <a:rPr lang="en" sz="1200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MGH Institute of Health Professions, </a:t>
            </a:r>
            <a:r>
              <a:rPr baseline="30000" lang="en" sz="1200">
                <a:solidFill>
                  <a:srgbClr val="0B5394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 </a:t>
            </a:r>
            <a:r>
              <a:rPr lang="en" sz="1200">
                <a:solidFill>
                  <a:srgbClr val="0B5394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Harvard University</a:t>
            </a:r>
            <a:endParaRPr b="1" baseline="30000" sz="1200">
              <a:solidFill>
                <a:srgbClr val="0B5394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5" name="Google Shape;205;p21"/>
          <p:cNvSpPr txBox="1"/>
          <p:nvPr/>
        </p:nvSpPr>
        <p:spPr>
          <a:xfrm>
            <a:off x="660600" y="744825"/>
            <a:ext cx="7822800" cy="26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8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 b="1" sz="268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Jimmy Tobin,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Phillip Nelson,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Bob MacDonald,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Rus Heywood,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Richard Cave,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endParaRPr>
              <a:solidFill>
                <a:srgbClr val="D9D9D9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Katie Seaver,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Antoine Desjardins,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Pan-Pan Jiang,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and 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Jordan R. Green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c,</a:t>
            </a:r>
            <a:r>
              <a:rPr baseline="30000" lang="en">
                <a:solidFill>
                  <a:srgbClr val="0B5394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</a:t>
            </a:r>
            <a:endParaRPr b="1" baseline="30000">
              <a:solidFill>
                <a:srgbClr val="0B5394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aseline="30000" lang="en" sz="170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Journal of Speech, Language, and Hearing Research | American Speech-Language-Hearing-Association | Volume 67, Issue 11</a:t>
            </a:r>
            <a:endParaRPr baseline="30000" sz="17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6" name="Google Shape;206;p21"/>
          <p:cNvSpPr/>
          <p:nvPr/>
        </p:nvSpPr>
        <p:spPr>
          <a:xfrm flipH="1">
            <a:off x="6713000" y="3441850"/>
            <a:ext cx="1472100" cy="507900"/>
          </a:xfrm>
          <a:prstGeom prst="wedgeRectCallout">
            <a:avLst>
              <a:gd fmla="val 2535" name="adj1"/>
              <a:gd fmla="val 59805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Lato"/>
                <a:ea typeface="Lato"/>
                <a:cs typeface="Lato"/>
                <a:sym typeface="Lato"/>
              </a:rPr>
              <a:t>Disorders of speech production</a:t>
            </a:r>
            <a:endParaRPr sz="9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1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1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9" name="Google Shape;209;p21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21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1" name="Google Shape;211;p21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1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1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5" name="Google Shape;215;p21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21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7" name="Google Shape;217;p21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8" name="Google Shape;218;p21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2"/>
          <p:cNvSpPr txBox="1"/>
          <p:nvPr/>
        </p:nvSpPr>
        <p:spPr>
          <a:xfrm>
            <a:off x="660600" y="744825"/>
            <a:ext cx="7822800" cy="26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80">
                <a:solidFill>
                  <a:srgbClr val="D9D9D9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 b="1" sz="268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Jimmy Tobin,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Phillip Nelson,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Bob MacDonald,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Rus Heywood,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Richard Cave,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endParaRPr>
              <a:solidFill>
                <a:srgbClr val="D9D9D9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Katie Seaver,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Antoine Desjardins,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Pan-Pan Jiang,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and Jordan R. Green</a:t>
            </a:r>
            <a:r>
              <a:rPr baseline="30000" lang="en">
                <a:solidFill>
                  <a:srgbClr val="D9D9D9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c,d</a:t>
            </a:r>
            <a:endParaRPr b="1" baseline="30000">
              <a:solidFill>
                <a:srgbClr val="D9D9D9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aseline="30000" lang="en" sz="1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Journal of Speech, Language, and Hearing Research | American Speech-Language-Hearing-Association | Volume 67, Issue 11</a:t>
            </a:r>
            <a:endParaRPr baseline="30000" sz="17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4" name="Google Shape;224;p22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5" name="Google Shape;225;p22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6" name="Google Shape;226;p22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22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p22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22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22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22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2" name="Google Shape;232;p22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22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22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22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3"/>
          <p:cNvSpPr txBox="1"/>
          <p:nvPr/>
        </p:nvSpPr>
        <p:spPr>
          <a:xfrm>
            <a:off x="660600" y="744825"/>
            <a:ext cx="7822800" cy="26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Automatic Speech Recognition of Conversational Speech in Individuals with Disordered Speech</a:t>
            </a:r>
            <a:endParaRPr b="1" sz="268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Jimmy Tobin,</a:t>
            </a:r>
            <a:r>
              <a:rPr baseline="30000"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Phillip Nelson,</a:t>
            </a:r>
            <a:r>
              <a:rPr baseline="30000"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Bob MacDonald,</a:t>
            </a:r>
            <a:r>
              <a:rPr baseline="30000"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Rus Heywood,</a:t>
            </a:r>
            <a:r>
              <a:rPr baseline="30000"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Richard Cave,</a:t>
            </a:r>
            <a:r>
              <a:rPr baseline="30000"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b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</a:t>
            </a:r>
            <a:endParaRPr>
              <a:solidFill>
                <a:schemeClr val="dk2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Katie Seaver,</a:t>
            </a:r>
            <a:r>
              <a:rPr baseline="30000"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Antoine Desjardins,</a:t>
            </a:r>
            <a:r>
              <a:rPr baseline="30000"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Pan-Pan Jiang,</a:t>
            </a:r>
            <a:r>
              <a:rPr baseline="30000"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</a:t>
            </a:r>
            <a:r>
              <a:rPr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 and Jordan R. Green</a:t>
            </a:r>
            <a:r>
              <a:rPr baseline="30000" lang="en">
                <a:solidFill>
                  <a:schemeClr val="dk2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c,d</a:t>
            </a:r>
            <a:endParaRPr b="1" baseline="30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aseline="30000" lang="en" sz="17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Journal of Speech, Language, and Hearing Research | American Speech-Language-Hearing-Association | Volume 67, Issue 11</a:t>
            </a:r>
            <a:endParaRPr baseline="30000" sz="17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1" name="Google Shape;241;p23"/>
          <p:cNvSpPr/>
          <p:nvPr/>
        </p:nvSpPr>
        <p:spPr>
          <a:xfrm>
            <a:off x="685500" y="3554825"/>
            <a:ext cx="7622400" cy="851400"/>
          </a:xfrm>
          <a:prstGeom prst="roundRect">
            <a:avLst>
              <a:gd fmla="val 6696" name="adj"/>
            </a:avLst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Focus on Accessibility and </a:t>
            </a:r>
            <a:r>
              <a:rPr b="1" i="1" lang="en" sz="20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Imperfect</a:t>
            </a:r>
            <a:r>
              <a:rPr b="1" lang="en" sz="208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 Data</a:t>
            </a:r>
            <a:endParaRPr sz="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23"/>
          <p:cNvSpPr/>
          <p:nvPr/>
        </p:nvSpPr>
        <p:spPr>
          <a:xfrm>
            <a:off x="0" y="0"/>
            <a:ext cx="2286000" cy="258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Meta-Information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23"/>
          <p:cNvSpPr/>
          <p:nvPr/>
        </p:nvSpPr>
        <p:spPr>
          <a:xfrm>
            <a:off x="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3"/>
          <p:cNvSpPr/>
          <p:nvPr/>
        </p:nvSpPr>
        <p:spPr>
          <a:xfrm>
            <a:off x="5715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Authors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23"/>
          <p:cNvSpPr/>
          <p:nvPr/>
        </p:nvSpPr>
        <p:spPr>
          <a:xfrm>
            <a:off x="1143000" y="258550"/>
            <a:ext cx="571500" cy="137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Journal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6" name="Google Shape;246;p23"/>
          <p:cNvSpPr/>
          <p:nvPr/>
        </p:nvSpPr>
        <p:spPr>
          <a:xfrm>
            <a:off x="1714500" y="258550"/>
            <a:ext cx="571500" cy="137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Reason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7" name="Google Shape;247;p23"/>
          <p:cNvSpPr/>
          <p:nvPr/>
        </p:nvSpPr>
        <p:spPr>
          <a:xfrm>
            <a:off x="2286000" y="0"/>
            <a:ext cx="2286000" cy="3963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2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Title Explanation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3"/>
          <p:cNvSpPr/>
          <p:nvPr/>
        </p:nvSpPr>
        <p:spPr>
          <a:xfrm>
            <a:off x="4572000" y="25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3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Highlights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9" name="Google Shape;249;p23"/>
          <p:cNvSpPr/>
          <p:nvPr/>
        </p:nvSpPr>
        <p:spPr>
          <a:xfrm>
            <a:off x="4572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0" name="Google Shape;250;p23"/>
          <p:cNvSpPr/>
          <p:nvPr/>
        </p:nvSpPr>
        <p:spPr>
          <a:xfrm>
            <a:off x="5715000" y="258575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Highlight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1" name="Google Shape;251;p23"/>
          <p:cNvSpPr/>
          <p:nvPr/>
        </p:nvSpPr>
        <p:spPr>
          <a:xfrm>
            <a:off x="6858000" y="0"/>
            <a:ext cx="2286000" cy="2586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"/>
              <a:buAutoNum type="romanUcPeriod" startAt="4"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Terminology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2" name="Google Shape;252;p23"/>
          <p:cNvSpPr/>
          <p:nvPr/>
        </p:nvSpPr>
        <p:spPr>
          <a:xfrm>
            <a:off x="6858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First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3"/>
          <p:cNvSpPr/>
          <p:nvPr/>
        </p:nvSpPr>
        <p:spPr>
          <a:xfrm>
            <a:off x="8001000" y="258550"/>
            <a:ext cx="1143000" cy="1377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Second Term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